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9" r:id="rId4"/>
    <p:sldId id="259" r:id="rId5"/>
    <p:sldId id="265" r:id="rId6"/>
    <p:sldId id="260" r:id="rId7"/>
    <p:sldId id="261" r:id="rId8"/>
    <p:sldId id="271" r:id="rId9"/>
    <p:sldId id="272" r:id="rId10"/>
    <p:sldId id="273" r:id="rId11"/>
    <p:sldId id="274" r:id="rId12"/>
    <p:sldId id="275" r:id="rId13"/>
    <p:sldId id="262" r:id="rId14"/>
    <p:sldId id="277" r:id="rId15"/>
    <p:sldId id="278" r:id="rId16"/>
    <p:sldId id="276" r:id="rId17"/>
    <p:sldId id="263" r:id="rId18"/>
    <p:sldId id="270" r:id="rId19"/>
    <p:sldId id="264" r:id="rId20"/>
    <p:sldId id="269" r:id="rId21"/>
    <p:sldId id="280" r:id="rId22"/>
  </p:sldIdLst>
  <p:sldSz cx="13208000" cy="9906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4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1344" y="54"/>
      </p:cViewPr>
      <p:guideLst>
        <p:guide orient="horz" pos="3120"/>
        <p:guide pos="4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3077283"/>
            <a:ext cx="112268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1200" y="5613401"/>
            <a:ext cx="9245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C81B-6446-48A8-B2E4-250F85B8E4A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F0E3-46E5-4098-95D3-EB0D1C6AFA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4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C81B-6446-48A8-B2E4-250F85B8E4A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F0E3-46E5-4098-95D3-EB0D1C6AFA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031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49" y="573264"/>
            <a:ext cx="2228851" cy="122082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1" y="573264"/>
            <a:ext cx="6466418" cy="122082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C81B-6446-48A8-B2E4-250F85B8E4A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F0E3-46E5-4098-95D3-EB0D1C6AFA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687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C81B-6446-48A8-B2E4-250F85B8E4A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F0E3-46E5-4098-95D3-EB0D1C6AFA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828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341" y="6365523"/>
            <a:ext cx="112268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341" y="4198587"/>
            <a:ext cx="112268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C81B-6446-48A8-B2E4-250F85B8E4A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F0E3-46E5-4098-95D3-EB0D1C6AFA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74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1" y="3338691"/>
            <a:ext cx="4347633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3068" y="3338691"/>
            <a:ext cx="4347633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C81B-6446-48A8-B2E4-250F85B8E4A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F0E3-46E5-4098-95D3-EB0D1C6AFA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388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" y="396699"/>
            <a:ext cx="11887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401" y="2217386"/>
            <a:ext cx="5835827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401" y="3141486"/>
            <a:ext cx="5835827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09482" y="2217386"/>
            <a:ext cx="5838119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09482" y="3141486"/>
            <a:ext cx="5838119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C81B-6446-48A8-B2E4-250F85B8E4A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F0E3-46E5-4098-95D3-EB0D1C6AFA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410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C81B-6446-48A8-B2E4-250F85B8E4A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F0E3-46E5-4098-95D3-EB0D1C6AFA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690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C81B-6446-48A8-B2E4-250F85B8E4A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F0E3-46E5-4098-95D3-EB0D1C6AFA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510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1" y="394406"/>
            <a:ext cx="4345341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63961" y="394407"/>
            <a:ext cx="7383640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401" y="2072923"/>
            <a:ext cx="4345341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C81B-6446-48A8-B2E4-250F85B8E4A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F0E3-46E5-4098-95D3-EB0D1C6AFA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9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8860" y="6934200"/>
            <a:ext cx="792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88860" y="885119"/>
            <a:ext cx="792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8860" y="7752822"/>
            <a:ext cx="792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C81B-6446-48A8-B2E4-250F85B8E4A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F0E3-46E5-4098-95D3-EB0D1C6AFA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566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400" y="396699"/>
            <a:ext cx="11887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400" y="2311401"/>
            <a:ext cx="11887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400" y="9181396"/>
            <a:ext cx="3081867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4C81B-6446-48A8-B2E4-250F85B8E4A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2734" y="9181396"/>
            <a:ext cx="4182533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65733" y="9181396"/>
            <a:ext cx="3081867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8F0E3-46E5-4098-95D3-EB0D1C6AFA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766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zastavki.com/pictures/originals/2012/Backgrounds_Blue_background_with_circles_035663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208000" cy="99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800" y="533400"/>
            <a:ext cx="1905000" cy="152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32200" y="2057401"/>
            <a:ext cx="5791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dirty="0">
                <a:cs typeface="B Titr" pitchFamily="2" charset="-78"/>
              </a:rPr>
              <a:t>دانشکده فنی شهید مهاجر اصفهان</a:t>
            </a:r>
            <a:endParaRPr lang="en-US" sz="2400" dirty="0">
              <a:cs typeface="B Titr" pitchFamily="2" charset="-78"/>
            </a:endParaRPr>
          </a:p>
          <a:p>
            <a:pPr algn="ctr"/>
            <a:r>
              <a:rPr lang="fa-IR" sz="2400" dirty="0">
                <a:cs typeface="B Titr" pitchFamily="2" charset="-78"/>
              </a:rPr>
              <a:t>تیم خودکفایی گروه مهندسی برق و کامپیوتر</a:t>
            </a:r>
            <a:endParaRPr lang="en-US" sz="24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60400" y="3886201"/>
            <a:ext cx="11811000" cy="2481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تجهیزات آزمایشگاهی تولیدی توسط </a:t>
            </a:r>
            <a:endParaRPr lang="fa-IR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تیم </a:t>
            </a:r>
            <a:r>
              <a:rPr lang="fa-IR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خودکفایی گروه مهندسی برق و کامپیوتر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3866" y="8915400"/>
            <a:ext cx="2249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cs typeface="B Titr" pitchFamily="2" charset="-78"/>
              </a:rPr>
              <a:t>زمستان 1393</a:t>
            </a:r>
            <a:endParaRPr lang="en-US" sz="3200" dirty="0"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36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99264" y="381000"/>
            <a:ext cx="126492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(8)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ست آموزشی</a:t>
              </a:r>
              <a:r>
                <a:rPr lang="en-US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 </a:t>
              </a:r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درایو تحت کنترل </a:t>
              </a:r>
              <a:r>
                <a:rPr lang="en-US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HMI</a:t>
              </a: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1" y="1403349"/>
            <a:ext cx="5855788" cy="78077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704238" y="1381328"/>
            <a:ext cx="24705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000" dirty="0">
                <a:solidFill>
                  <a:srgbClr val="FF0000"/>
                </a:solidFill>
                <a:cs typeface="B Titr" pitchFamily="2" charset="-78"/>
              </a:rPr>
              <a:t>بخش </a:t>
            </a:r>
            <a:r>
              <a:rPr lang="fa-IR" sz="5000" dirty="0" smtClean="0">
                <a:solidFill>
                  <a:srgbClr val="FF0000"/>
                </a:solidFill>
                <a:cs typeface="B Titr" pitchFamily="2" charset="-78"/>
              </a:rPr>
              <a:t>دوم</a:t>
            </a:r>
            <a:endParaRPr lang="en-US" sz="5000" dirty="0">
              <a:solidFill>
                <a:srgbClr val="FF0000"/>
              </a:solidFill>
              <a:cs typeface="B Titr" pitchFamily="2" charset="-78"/>
            </a:endParaRPr>
          </a:p>
        </p:txBody>
      </p:sp>
      <p:pic>
        <p:nvPicPr>
          <p:cNvPr id="13" name="Picture 2" descr="http://www.yastronics.net/yas-admin/files/133371035513697220733.DEL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085" y="3544776"/>
            <a:ext cx="3358659" cy="105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www.argointl.com/wp-content/uploads/2014/03/teco-westinghouse-logo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787" y="5110264"/>
            <a:ext cx="2971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966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03200" y="381000"/>
            <a:ext cx="127254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(9)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ست آموزشی</a:t>
              </a:r>
              <a:r>
                <a:rPr lang="en-US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 </a:t>
              </a:r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درایو تحت کنترل </a:t>
              </a:r>
              <a:r>
                <a:rPr lang="en-US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HMI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136" y="1756250"/>
            <a:ext cx="5480924" cy="7307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2" descr="http://www.argointl.com/wp-content/uploads/2014/03/teco-westinghouse-logo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88" y="7162800"/>
            <a:ext cx="2971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04238" y="1381328"/>
            <a:ext cx="24705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000" dirty="0">
                <a:solidFill>
                  <a:srgbClr val="FF0000"/>
                </a:solidFill>
                <a:cs typeface="B Titr" pitchFamily="2" charset="-78"/>
              </a:rPr>
              <a:t>بخش </a:t>
            </a:r>
            <a:r>
              <a:rPr lang="fa-IR" sz="5000" dirty="0" smtClean="0">
                <a:solidFill>
                  <a:srgbClr val="FF0000"/>
                </a:solidFill>
                <a:cs typeface="B Titr" pitchFamily="2" charset="-78"/>
              </a:rPr>
              <a:t>سوم</a:t>
            </a:r>
            <a:endParaRPr lang="en-US" sz="5000" dirty="0">
              <a:solidFill>
                <a:srgbClr val="FF0000"/>
              </a:solidFill>
              <a:cs typeface="B Titr" pitchFamily="2" charset="-78"/>
            </a:endParaRPr>
          </a:p>
        </p:txBody>
      </p:sp>
      <p:pic>
        <p:nvPicPr>
          <p:cNvPr id="13" name="Picture 2" descr="http://www.yastronics.net/yas-admin/files/133371035513697220733.DELT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074" y="1416977"/>
            <a:ext cx="3358659" cy="105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79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79400" y="381000"/>
            <a:ext cx="126492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(10)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ست آموزشی</a:t>
              </a:r>
              <a:r>
                <a:rPr lang="en-US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 </a:t>
              </a:r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درایو تحت کنترل </a:t>
              </a:r>
              <a:r>
                <a:rPr lang="en-US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HMI</a:t>
              </a: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800" y="1576749"/>
            <a:ext cx="5752384" cy="76698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http://www.dietzelectric.com/images/products/LSI%20Logo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38" y="7459054"/>
            <a:ext cx="2722726" cy="1699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04238" y="1381328"/>
            <a:ext cx="315656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000" dirty="0">
                <a:solidFill>
                  <a:srgbClr val="FF0000"/>
                </a:solidFill>
                <a:cs typeface="B Titr" pitchFamily="2" charset="-78"/>
              </a:rPr>
              <a:t>بخش </a:t>
            </a:r>
            <a:r>
              <a:rPr lang="fa-IR" sz="5000" dirty="0" smtClean="0">
                <a:solidFill>
                  <a:srgbClr val="FF0000"/>
                </a:solidFill>
                <a:cs typeface="B Titr" pitchFamily="2" charset="-78"/>
              </a:rPr>
              <a:t>چهارم</a:t>
            </a:r>
            <a:endParaRPr lang="en-US" sz="5000" dirty="0">
              <a:solidFill>
                <a:srgbClr val="FF000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670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79400" y="381000"/>
            <a:ext cx="125730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(11)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ست آموزشی  پنیوماتیک</a:t>
              </a:r>
              <a:endParaRPr lang="en-US" sz="5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75000" y="2381250"/>
            <a:ext cx="6858000" cy="5143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8058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79400" y="381000"/>
            <a:ext cx="126492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(12)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کوره القایی</a:t>
              </a:r>
              <a:endParaRPr lang="en-US" sz="5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400" y="1408889"/>
            <a:ext cx="5756910" cy="7675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0734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79400" y="381000"/>
            <a:ext cx="126492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(13)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پروسه کنترل سطح و دما</a:t>
              </a:r>
              <a:endParaRPr lang="en-US" sz="5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532" y="1747599"/>
            <a:ext cx="9258935" cy="6944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2815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79400" y="381000"/>
            <a:ext cx="125730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(14)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ست آموزشی مدار منطقی</a:t>
              </a:r>
              <a:r>
                <a:rPr lang="en-US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endParaRPr lang="en-US" sz="5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600" y="1066800"/>
            <a:ext cx="9677400" cy="72580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0000" endA="295" endPos="92000" dist="1016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4186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03200" y="381000"/>
            <a:ext cx="128016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(15)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ست آموزشی میکرو کنترلر </a:t>
              </a:r>
              <a:r>
                <a:rPr lang="en-US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AVR</a:t>
              </a:r>
              <a:endParaRPr lang="en-US" sz="5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430" y="876300"/>
            <a:ext cx="6553200" cy="79624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058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79400" y="381000"/>
            <a:ext cx="126492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(16)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ست آموزشی </a:t>
              </a:r>
              <a:r>
                <a:rPr lang="en-US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 FPGA </a:t>
              </a:r>
              <a:endParaRPr lang="en-US" sz="5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0" y="381000"/>
            <a:ext cx="10287000" cy="771525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  <a:reflection blurRad="6350" stA="50000" endA="295" endPos="92000" dist="101600" dir="5400000" sy="-100000" algn="bl" rotWithShape="0"/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434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79400" y="381000"/>
            <a:ext cx="127254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(17)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ست های آموزشی الکترونیک صنعتی</a:t>
              </a:r>
              <a:endParaRPr lang="en-US" sz="5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232" y="254741"/>
            <a:ext cx="7093092" cy="85844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8058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55600" y="304800"/>
            <a:ext cx="12573000" cy="9448800"/>
            <a:chOff x="381000" y="381000"/>
            <a:chExt cx="6096000" cy="9144000"/>
          </a:xfrm>
        </p:grpSpPr>
        <p:sp>
          <p:nvSpPr>
            <p:cNvPr id="4" name="Rounded Rectangle 3"/>
            <p:cNvSpPr/>
            <p:nvPr/>
          </p:nvSpPr>
          <p:spPr>
            <a:xfrm>
              <a:off x="381000" y="381000"/>
              <a:ext cx="6096000" cy="9144000"/>
            </a:xfrm>
            <a:prstGeom prst="roundRect">
              <a:avLst>
                <a:gd name="adj" fmla="val 3311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971800" y="9144000"/>
              <a:ext cx="11430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4" y="304799"/>
            <a:ext cx="12948596" cy="971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40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79400" y="381000"/>
            <a:ext cx="127254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200000"/>
                  </a:lnSpc>
                </a:pPr>
                <a:r>
                  <a:rPr lang="fa-IR" sz="4000" dirty="0">
                    <a:solidFill>
                      <a:schemeClr val="bg2">
                        <a:lumMod val="75000"/>
                      </a:schemeClr>
                    </a:solidFill>
                    <a:cs typeface="B Titr" pitchFamily="2" charset="-78"/>
                  </a:rPr>
                  <a:t>در پایان تیم خودکفایی گروه مهندسی برق دانشکده فنی شهید مهاجر اصفهان آمادگی خود را جهت همکاری در تجهیز نمودن کلیه</a:t>
                </a:r>
                <a:r>
                  <a:rPr lang="fa-IR" sz="500" dirty="0">
                    <a:solidFill>
                      <a:schemeClr val="bg2">
                        <a:lumMod val="75000"/>
                      </a:schemeClr>
                    </a:solidFill>
                    <a:cs typeface="B Titr" pitchFamily="2" charset="-78"/>
                  </a:rPr>
                  <a:t> </a:t>
                </a:r>
                <a:r>
                  <a:rPr lang="fa-IR" sz="4000" dirty="0">
                    <a:solidFill>
                      <a:schemeClr val="bg2">
                        <a:lumMod val="75000"/>
                      </a:schemeClr>
                    </a:solidFill>
                    <a:cs typeface="B Titr" pitchFamily="2" charset="-78"/>
                  </a:rPr>
                  <a:t>ی آزمایشگاه</a:t>
                </a:r>
                <a:r>
                  <a:rPr lang="fa-IR" sz="500" dirty="0">
                    <a:solidFill>
                      <a:schemeClr val="bg2">
                        <a:lumMod val="75000"/>
                      </a:schemeClr>
                    </a:solidFill>
                    <a:cs typeface="B Titr" pitchFamily="2" charset="-78"/>
                  </a:rPr>
                  <a:t> </a:t>
                </a:r>
                <a:r>
                  <a:rPr lang="fa-IR" sz="4000" dirty="0">
                    <a:solidFill>
                      <a:schemeClr val="bg2">
                        <a:lumMod val="75000"/>
                      </a:schemeClr>
                    </a:solidFill>
                    <a:cs typeface="B Titr" pitchFamily="2" charset="-78"/>
                  </a:rPr>
                  <a:t>های دانشگاه</a:t>
                </a:r>
                <a:r>
                  <a:rPr lang="fa-IR" sz="500" dirty="0">
                    <a:solidFill>
                      <a:schemeClr val="bg2">
                        <a:lumMod val="75000"/>
                      </a:schemeClr>
                    </a:solidFill>
                    <a:cs typeface="B Titr" pitchFamily="2" charset="-78"/>
                  </a:rPr>
                  <a:t> </a:t>
                </a:r>
                <a:r>
                  <a:rPr lang="fa-IR" sz="4000" dirty="0">
                    <a:solidFill>
                      <a:schemeClr val="bg2">
                        <a:lumMod val="75000"/>
                      </a:schemeClr>
                    </a:solidFill>
                    <a:cs typeface="B Titr" pitchFamily="2" charset="-78"/>
                  </a:rPr>
                  <a:t>ها و مراکز آموزش عالی </a:t>
                </a:r>
                <a:r>
                  <a:rPr lang="fa-IR" sz="4000" dirty="0" smtClean="0">
                    <a:solidFill>
                      <a:schemeClr val="bg2">
                        <a:lumMod val="75000"/>
                      </a:schemeClr>
                    </a:solidFill>
                    <a:cs typeface="B Titr" pitchFamily="2" charset="-78"/>
                  </a:rPr>
                  <a:t>اعلام می</a:t>
                </a:r>
                <a:r>
                  <a:rPr lang="fa-IR" sz="500" dirty="0" smtClean="0">
                    <a:solidFill>
                      <a:schemeClr val="bg2">
                        <a:lumMod val="75000"/>
                      </a:schemeClr>
                    </a:solidFill>
                    <a:cs typeface="B Titr" pitchFamily="2" charset="-78"/>
                  </a:rPr>
                  <a:t> </a:t>
                </a:r>
                <a:r>
                  <a:rPr lang="fa-IR" sz="4000" dirty="0">
                    <a:solidFill>
                      <a:schemeClr val="bg2">
                        <a:lumMod val="75000"/>
                      </a:schemeClr>
                    </a:solidFill>
                    <a:cs typeface="B Titr" pitchFamily="2" charset="-78"/>
                  </a:rPr>
                  <a:t>نماید.</a:t>
                </a:r>
                <a:endParaRPr lang="en-US" sz="4000" dirty="0">
                  <a:solidFill>
                    <a:schemeClr val="bg2">
                      <a:lumMod val="75000"/>
                    </a:schemeClr>
                  </a:solidFill>
                  <a:cs typeface="B Titr" pitchFamily="2" charset="-78"/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(18)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پایان</a:t>
              </a:r>
              <a:endParaRPr lang="en-US" sz="5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374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zastavki.com/pictures/originals/2012/Backgrounds_Blue_background_with_circles_035663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208000" cy="99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55601" y="8077200"/>
            <a:ext cx="12448152" cy="1524000"/>
          </a:xfrm>
          <a:prstGeom prst="round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>
              <a:lnSpc>
                <a:spcPct val="150000"/>
              </a:lnSpc>
            </a:pPr>
            <a:endParaRPr lang="fa-IR" sz="4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اصفهان – میدان آزادی - خیابان هزار جریب – دانشکده فنی شهید مهاجر – گروه مهندسی برق و کامپیوتر                            </a:t>
            </a:r>
            <a:r>
              <a:rPr lang="fa-IR" sz="2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                                                                       </a:t>
            </a:r>
            <a:r>
              <a:rPr lang="fa-IR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تلفن : 36736544-031</a:t>
            </a:r>
            <a:endParaRPr lang="en-US" sz="2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17096" y="3010525"/>
            <a:ext cx="11125161" cy="144655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8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با سپاس فراوان از توجه شما</a:t>
            </a:r>
            <a:endParaRPr lang="fa-IR" sz="8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39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31800" y="381000"/>
            <a:ext cx="124968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(1)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4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مقدمه</a:t>
              </a:r>
              <a:endParaRPr lang="en-US" sz="25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88010" y="1676400"/>
            <a:ext cx="12184380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36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    گروه مهندسی برق دانشکده فنی شهید مهاجر اصفهان با بهره</a:t>
            </a:r>
            <a:r>
              <a:rPr lang="fa-IR" sz="10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 </a:t>
            </a:r>
            <a:r>
              <a:rPr lang="fa-IR" sz="36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گیری از توانمندی علمی و عملی کادر علمی خود و همچنین با بکارگیری از توانایی</a:t>
            </a:r>
            <a:r>
              <a:rPr lang="fa-IR" sz="10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 </a:t>
            </a:r>
            <a:r>
              <a:rPr lang="fa-IR" sz="36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های دانشجویان، نسبت به تجهیز کلیه</a:t>
            </a:r>
            <a:r>
              <a:rPr lang="fa-IR" sz="10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 </a:t>
            </a:r>
            <a:r>
              <a:rPr lang="fa-IR" sz="36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ی آزمایشگاه</a:t>
            </a:r>
            <a:r>
              <a:rPr lang="fa-IR" sz="10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 </a:t>
            </a:r>
            <a:r>
              <a:rPr lang="fa-IR" sz="36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های مربوط به این گروه اقدام می</a:t>
            </a:r>
            <a:r>
              <a:rPr lang="fa-IR" sz="10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 </a:t>
            </a:r>
            <a:r>
              <a:rPr lang="fa-IR" sz="36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نماید. در این راستا کلیه</a:t>
            </a:r>
            <a:r>
              <a:rPr lang="fa-IR" sz="10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 </a:t>
            </a:r>
            <a:r>
              <a:rPr lang="fa-IR" sz="36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ی آزمایشگاه</a:t>
            </a:r>
            <a:r>
              <a:rPr lang="fa-IR" sz="10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 </a:t>
            </a:r>
            <a:r>
              <a:rPr lang="fa-IR" sz="36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های مشروح زیر تجهیز شده</a:t>
            </a:r>
            <a:r>
              <a:rPr lang="fa-IR" sz="10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 </a:t>
            </a:r>
            <a:r>
              <a:rPr lang="fa-IR" sz="36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اند.</a:t>
            </a:r>
          </a:p>
          <a:p>
            <a:pPr algn="just" rtl="1">
              <a:lnSpc>
                <a:spcPct val="200000"/>
              </a:lnSpc>
            </a:pPr>
            <a:r>
              <a:rPr lang="fa-IR" sz="36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Titr" pitchFamily="2" charset="-78"/>
              </a:rPr>
              <a:t>1- </a:t>
            </a:r>
            <a:r>
              <a:rPr lang="fa-IR" sz="3600" dirty="0">
                <a:solidFill>
                  <a:schemeClr val="bg2">
                    <a:lumMod val="60000"/>
                    <a:lumOff val="40000"/>
                  </a:schemeClr>
                </a:solidFill>
                <a:cs typeface="B Titr" pitchFamily="2" charset="-78"/>
              </a:rPr>
              <a:t>آزمایشگاه کنترل صنعتی و </a:t>
            </a:r>
            <a:r>
              <a:rPr lang="en-US" sz="3600" b="1" dirty="0">
                <a:solidFill>
                  <a:schemeClr val="bg2">
                    <a:lumMod val="60000"/>
                    <a:lumOff val="40000"/>
                  </a:schemeClr>
                </a:solidFill>
                <a:cs typeface="B Titr" pitchFamily="2" charset="-78"/>
              </a:rPr>
              <a:t>PLC</a:t>
            </a:r>
            <a:r>
              <a:rPr lang="fa-IR" sz="3600" b="1" dirty="0">
                <a:solidFill>
                  <a:schemeClr val="bg2">
                    <a:lumMod val="60000"/>
                    <a:lumOff val="40000"/>
                  </a:schemeClr>
                </a:solidFill>
                <a:cs typeface="B Titr" pitchFamily="2" charset="-78"/>
              </a:rPr>
              <a:t> </a:t>
            </a:r>
          </a:p>
          <a:p>
            <a:pPr algn="just" rtl="1">
              <a:lnSpc>
                <a:spcPct val="200000"/>
              </a:lnSpc>
            </a:pPr>
            <a:r>
              <a:rPr lang="fa-IR" sz="3600" dirty="0">
                <a:solidFill>
                  <a:schemeClr val="bg2">
                    <a:lumMod val="60000"/>
                    <a:lumOff val="40000"/>
                  </a:schemeClr>
                </a:solidFill>
                <a:cs typeface="B Titr" pitchFamily="2" charset="-78"/>
              </a:rPr>
              <a:t>2- آزمایشگاه ماشین</a:t>
            </a:r>
            <a:r>
              <a:rPr lang="fa-IR" sz="1000" dirty="0">
                <a:solidFill>
                  <a:schemeClr val="bg2">
                    <a:lumMod val="60000"/>
                    <a:lumOff val="40000"/>
                  </a:schemeClr>
                </a:solidFill>
                <a:cs typeface="B Titr" pitchFamily="2" charset="-78"/>
              </a:rPr>
              <a:t> </a:t>
            </a:r>
            <a:r>
              <a:rPr lang="fa-IR" sz="3600" dirty="0">
                <a:solidFill>
                  <a:schemeClr val="bg2">
                    <a:lumMod val="60000"/>
                    <a:lumOff val="40000"/>
                  </a:schemeClr>
                </a:solidFill>
                <a:cs typeface="B Titr" pitchFamily="2" charset="-78"/>
              </a:rPr>
              <a:t>های الکتریکی و درایو</a:t>
            </a:r>
          </a:p>
          <a:p>
            <a:pPr algn="just" rtl="1">
              <a:lnSpc>
                <a:spcPct val="200000"/>
              </a:lnSpc>
            </a:pPr>
            <a:r>
              <a:rPr lang="fa-IR" sz="3600" dirty="0">
                <a:solidFill>
                  <a:schemeClr val="bg2">
                    <a:lumMod val="60000"/>
                    <a:lumOff val="40000"/>
                  </a:schemeClr>
                </a:solidFill>
                <a:cs typeface="B Titr" pitchFamily="2" charset="-78"/>
              </a:rPr>
              <a:t>3- آزمایشگاه مدارهای منطقی و میکروکامپیوتر</a:t>
            </a:r>
          </a:p>
        </p:txBody>
      </p:sp>
    </p:spTree>
    <p:extLst>
      <p:ext uri="{BB962C8B-B14F-4D97-AF65-F5344CB8AC3E}">
        <p14:creationId xmlns:p14="http://schemas.microsoft.com/office/powerpoint/2010/main" val="111476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79400" y="381000"/>
            <a:ext cx="126492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(2)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4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ست آموزشی </a:t>
              </a:r>
              <a:r>
                <a:rPr lang="en-US" sz="4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mini PLC Moeller &amp; LOGO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51250" y="3396208"/>
            <a:ext cx="6248400" cy="4686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http://www.todaycomponents.com/media/catalog/attribute/moell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1695449"/>
            <a:ext cx="3619500" cy="91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medianthealthcare.com/wp-content/uploads/2011/10/Siemens-Logo-Aug.-26th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101" y="1695450"/>
            <a:ext cx="3938790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23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03200" y="381000"/>
            <a:ext cx="127254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(3)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ست آموزشی </a:t>
              </a:r>
              <a:r>
                <a:rPr lang="en-US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LOGO</a:t>
              </a:r>
            </a:p>
          </p:txBody>
        </p:sp>
      </p:grpSp>
      <p:pic>
        <p:nvPicPr>
          <p:cNvPr id="1028" name="Picture 4" descr="http://medianthealthcare.com/wp-content/uploads/2011/10/Siemens-Logo-Aug.-26th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68" y="1414389"/>
            <a:ext cx="3352800" cy="762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400" y="2765904"/>
            <a:ext cx="4554972" cy="60732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  <a:softEdge rad="31750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0" y="2199232"/>
            <a:ext cx="4191000" cy="558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  <a:reflection blurRad="6350" stA="50000" endA="295" endPos="92000" dist="101600" dir="5400000" sy="-100000" algn="bl" rotWithShape="0"/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2130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03200" y="304800"/>
            <a:ext cx="127254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(4)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ست آموزشی </a:t>
              </a:r>
              <a:r>
                <a:rPr lang="en-US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PLC S-7</a:t>
              </a:r>
            </a:p>
          </p:txBody>
        </p:sp>
      </p:grpSp>
      <p:pic>
        <p:nvPicPr>
          <p:cNvPr id="8" name="Picture 4" descr="http://medianthealthcare.com/wp-content/uploads/2011/10/Siemens-Logo-Aug.-26th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800" y="1477701"/>
            <a:ext cx="4331754" cy="98467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800" y="1970040"/>
            <a:ext cx="9372599" cy="63051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0000" endA="295" endPos="92000" dist="1016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973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03200" y="381000"/>
            <a:ext cx="127254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(5)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ست آموزشی  </a:t>
              </a:r>
              <a:r>
                <a:rPr lang="en-US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PLS S-7</a:t>
              </a:r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 همراه با </a:t>
              </a:r>
              <a:r>
                <a:rPr lang="en-US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HMI</a:t>
              </a: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035" y="2378475"/>
            <a:ext cx="4900091" cy="65334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38" y="1544434"/>
            <a:ext cx="3258462" cy="75882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4" descr="http://medianthealthcare.com/wp-content/uploads/2011/10/Siemens-Logo-Aug.-26th.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800" y="1544434"/>
            <a:ext cx="3669081" cy="83404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973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03200" y="381000"/>
            <a:ext cx="128016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(6)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ست آموزشی</a:t>
              </a:r>
              <a:r>
                <a:rPr lang="en-US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 </a:t>
              </a:r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سنسورهای مجاورتی</a:t>
              </a:r>
              <a:endParaRPr lang="en-US" sz="5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700" y="1785718"/>
            <a:ext cx="6324600" cy="7248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2748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79400" y="381000"/>
            <a:ext cx="12725400" cy="9144000"/>
            <a:chOff x="381000" y="381000"/>
            <a:chExt cx="6096000" cy="9144000"/>
          </a:xfrm>
        </p:grpSpPr>
        <p:grpSp>
          <p:nvGrpSpPr>
            <p:cNvPr id="6" name="Group 5"/>
            <p:cNvGrpSpPr/>
            <p:nvPr/>
          </p:nvGrpSpPr>
          <p:grpSpPr>
            <a:xfrm>
              <a:off x="381000" y="381000"/>
              <a:ext cx="6096000" cy="9144000"/>
              <a:chOff x="381000" y="381000"/>
              <a:chExt cx="6096000" cy="914400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381000" y="381000"/>
                <a:ext cx="6096000" cy="9144000"/>
              </a:xfrm>
              <a:prstGeom prst="roundRect">
                <a:avLst>
                  <a:gd name="adj" fmla="val 331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971800" y="9144000"/>
                <a:ext cx="11430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dirty="0">
                    <a:solidFill>
                      <a:schemeClr val="accent1">
                        <a:lumMod val="50000"/>
                      </a:schemeClr>
                    </a:solidFill>
                    <a:cs typeface="B Titr" pitchFamily="2" charset="-78"/>
                  </a:rPr>
                  <a:t>(7)</a:t>
                </a:r>
                <a:endParaRPr lang="en-US" dirty="0">
                  <a:solidFill>
                    <a:schemeClr val="accent1">
                      <a:lumMod val="50000"/>
                    </a:schemeClr>
                  </a:solidFill>
                  <a:cs typeface="B Titr" pitchFamily="2" charset="-78"/>
                </a:endParaRPr>
              </a:p>
            </p:txBody>
          </p:sp>
        </p:grpSp>
        <p:sp>
          <p:nvSpPr>
            <p:cNvPr id="2" name="Rounded Rectangle 1"/>
            <p:cNvSpPr/>
            <p:nvPr/>
          </p:nvSpPr>
          <p:spPr>
            <a:xfrm>
              <a:off x="457200" y="457200"/>
              <a:ext cx="59436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ست آموزشی</a:t>
              </a:r>
              <a:r>
                <a:rPr lang="en-US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 </a:t>
              </a:r>
              <a:r>
                <a:rPr lang="fa-IR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درایو تحت کنترل </a:t>
              </a:r>
              <a:r>
                <a:rPr lang="en-US" sz="5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Titr" pitchFamily="2" charset="-78"/>
                </a:rPr>
                <a:t>HMI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656" y="2229151"/>
            <a:ext cx="4419600" cy="5892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704238" y="1381328"/>
            <a:ext cx="24705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000" dirty="0">
                <a:solidFill>
                  <a:srgbClr val="FF0000"/>
                </a:solidFill>
                <a:cs typeface="B Titr" pitchFamily="2" charset="-78"/>
              </a:rPr>
              <a:t>بخش اول</a:t>
            </a:r>
            <a:endParaRPr lang="en-US" sz="5000" dirty="0">
              <a:solidFill>
                <a:srgbClr val="FF0000"/>
              </a:solidFill>
              <a:cs typeface="B Titr" pitchFamily="2" charset="-78"/>
            </a:endParaRPr>
          </a:p>
        </p:txBody>
      </p:sp>
      <p:pic>
        <p:nvPicPr>
          <p:cNvPr id="10" name="Picture 2" descr="http://www.yastronics.net/yas-admin/files/133371035513697220733.DEL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074" y="1416977"/>
            <a:ext cx="3358659" cy="105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www.argointl.com/wp-content/uploads/2014/03/teco-westinghouse-logo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38" y="6959766"/>
            <a:ext cx="2971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891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303</Words>
  <Application>Microsoft Office PowerPoint</Application>
  <PresentationFormat>Custom</PresentationFormat>
  <Paragraphs>53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B Mitra</vt:lpstr>
      <vt:lpstr>B Titr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MRT www.Win2Farsi.com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MRT Pack 24 DVDs</dc:creator>
  <cp:lastModifiedBy>user</cp:lastModifiedBy>
  <cp:revision>21</cp:revision>
  <dcterms:created xsi:type="dcterms:W3CDTF">2015-01-19T16:41:34Z</dcterms:created>
  <dcterms:modified xsi:type="dcterms:W3CDTF">2015-01-28T08:42:57Z</dcterms:modified>
</cp:coreProperties>
</file>